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452B7A1-25AA-4956-9097-F82199270D02}" type="datetimeFigureOut">
              <a:rPr lang="es-CL" smtClean="0"/>
              <a:pPr/>
              <a:t>10-08-2016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125B30-76C4-4845-972B-BE4D7EEFC7D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 smtClean="0"/>
              <a:t>Conquista de Chile.</a:t>
            </a:r>
            <a:endParaRPr lang="es-CL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CL" b="1" dirty="0" smtClean="0"/>
              <a:t>Desde la rivalidad entre Francisco Pizarro y Diego de Almagro, hasta la fundación de Santiago por Pedro de Valdivia.</a:t>
            </a:r>
            <a:endParaRPr lang="es-C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4392488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834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sz="3100" b="1" dirty="0" smtClean="0"/>
              <a:t>Cronología de la conquista del Imperio Inca</a:t>
            </a:r>
            <a:endParaRPr lang="es-CL" sz="31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340768"/>
            <a:ext cx="7560840" cy="468052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1529: </a:t>
            </a:r>
            <a:r>
              <a:rPr lang="es-C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Lucha por el poder entre </a:t>
            </a:r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Huáscar y Atahualpa. </a:t>
            </a:r>
            <a:r>
              <a:rPr lang="es-C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Triunfo de Atahualpa.</a:t>
            </a:r>
          </a:p>
          <a:p>
            <a:pPr algn="just"/>
            <a:endParaRPr lang="es-C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1532 (noviembre): </a:t>
            </a:r>
            <a:r>
              <a:rPr lang="es-C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El recién autoproclamado </a:t>
            </a:r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Inca Atahualpa </a:t>
            </a:r>
            <a:r>
              <a:rPr lang="es-C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se encuentra en Cajamarca con las huestes de </a:t>
            </a:r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Francisco Pizarro.</a:t>
            </a:r>
          </a:p>
          <a:p>
            <a:pPr algn="just"/>
            <a:endParaRPr lang="es-CL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1532 – 1533: </a:t>
            </a:r>
            <a:r>
              <a:rPr lang="es-C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Atahualpa es tomado prisionero por Pizarro, se exige un rescate cuantioso de oro y plata. Aun cuando se cumple con el rescate, </a:t>
            </a:r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Pizarro asesina a Atahualpa a mediados de 1533.</a:t>
            </a:r>
          </a:p>
          <a:p>
            <a:pPr algn="just"/>
            <a:endParaRPr lang="es-CL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1533-1572: </a:t>
            </a:r>
            <a:r>
              <a:rPr lang="es-C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Una vez en el </a:t>
            </a:r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Cuzco, capital de Imperio Inca</a:t>
            </a:r>
            <a:r>
              <a:rPr lang="es-C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, los españoles instalan un gobernante inca títere: </a:t>
            </a:r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Manco Inca</a:t>
            </a:r>
            <a:r>
              <a:rPr lang="es-C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 Este se rebela e inicia una férrea resistencia del Imperio junto a otros líderes incaicos, hasta que los españoles dan muerte al último de ellos: </a:t>
            </a:r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El Inca </a:t>
            </a:r>
            <a:r>
              <a:rPr lang="es-CL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Tupac</a:t>
            </a:r>
            <a:r>
              <a:rPr lang="es-C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Amaru en 1572</a:t>
            </a:r>
            <a:r>
              <a:rPr lang="es-C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es-C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>
              <a:buNone/>
            </a:pPr>
            <a:r>
              <a:rPr lang="es-CL" sz="7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 bien los españoles tardaron muy pocos años en controlar la mayor parte del imperio, sólo lograron el control total en 40 años, es decir, a la muerte de </a:t>
            </a:r>
            <a:r>
              <a:rPr lang="es-CL" sz="7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Tupac</a:t>
            </a:r>
            <a:r>
              <a:rPr lang="es-CL" sz="7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Amaru en 1572. </a:t>
            </a:r>
          </a:p>
          <a:p>
            <a:pPr algn="just"/>
            <a:endParaRPr lang="es-CL" sz="5600" dirty="0">
              <a:latin typeface="+mj-lt"/>
            </a:endParaRPr>
          </a:p>
          <a:p>
            <a:pPr marL="6858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04306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 smtClean="0"/>
              <a:t>Manco Inca y </a:t>
            </a:r>
            <a:r>
              <a:rPr lang="es-CL" sz="3200" b="1" dirty="0" err="1" smtClean="0"/>
              <a:t>Tupac</a:t>
            </a:r>
            <a:r>
              <a:rPr lang="es-CL" sz="3200" b="1" dirty="0" smtClean="0"/>
              <a:t> Amaru</a:t>
            </a:r>
            <a:endParaRPr lang="es-CL" sz="32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96752"/>
            <a:ext cx="3600400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3744416" cy="460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03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488950" cy="1368152"/>
          </a:xfrm>
        </p:spPr>
        <p:txBody>
          <a:bodyPr/>
          <a:lstStyle/>
          <a:p>
            <a:pPr algn="ctr"/>
            <a:r>
              <a:rPr lang="es-CL" b="1" dirty="0" smtClean="0"/>
              <a:t>Rivalidad entre Francisco Pizarro y Diego de Almagro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988840"/>
            <a:ext cx="7560840" cy="4104456"/>
          </a:xfrm>
        </p:spPr>
        <p:txBody>
          <a:bodyPr>
            <a:normAutofit fontScale="62500" lnSpcReduction="20000"/>
          </a:bodyPr>
          <a:lstStyle/>
          <a:p>
            <a:pPr marL="68580" lvl="0" indent="0" fontAlgn="base">
              <a:buClr>
                <a:srgbClr val="94C600"/>
              </a:buClr>
              <a:buNone/>
            </a:pPr>
            <a:r>
              <a:rPr lang="es-CL" b="1" dirty="0" smtClean="0">
                <a:solidFill>
                  <a:srgbClr val="3E3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Antecedentes: </a:t>
            </a:r>
            <a:r>
              <a:rPr lang="es-CL" dirty="0">
                <a:solidFill>
                  <a:srgbClr val="3E3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 fontAlgn="base">
              <a:buClr>
                <a:srgbClr val="94C600"/>
              </a:buClr>
              <a:buFont typeface="Wingdings" panose="05000000000000000000" pitchFamily="2" charset="2"/>
              <a:buChar char="v"/>
            </a:pPr>
            <a:r>
              <a:rPr lang="es-CL" b="1" dirty="0">
                <a:solidFill>
                  <a:srgbClr val="3E3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Capitulación de </a:t>
            </a:r>
            <a:r>
              <a:rPr lang="es-CL" b="1" dirty="0" smtClean="0">
                <a:solidFill>
                  <a:srgbClr val="3E3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Toledo (1529) </a:t>
            </a:r>
            <a:r>
              <a:rPr lang="es-CL" dirty="0" smtClean="0">
                <a:solidFill>
                  <a:srgbClr val="3E3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otorgaba mas territorios a la Gobernación de Pizarro que a la de Almagro, sin aclarar los limites de cada una.</a:t>
            </a:r>
          </a:p>
          <a:p>
            <a:pPr marL="68580" lvl="0" indent="0" fontAlgn="base">
              <a:buClr>
                <a:srgbClr val="94C600"/>
              </a:buClr>
              <a:buNone/>
            </a:pP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raíz de esto, los conflictos entre ambos se desarrollan entre 1537 a 1538.</a:t>
            </a:r>
          </a:p>
          <a:p>
            <a:pPr marL="68580" lvl="0" indent="0" fontAlgn="base">
              <a:buClr>
                <a:srgbClr val="94C600"/>
              </a:buClr>
              <a:buNone/>
            </a:pP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fontAlgn="base">
              <a:buNone/>
            </a:pP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Causas</a:t>
            </a: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Posesión del Cuzco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: tanto </a:t>
            </a: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Pizarro como Almagro 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aseguraban tener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derechos de posesión sobre la capital imperial de los incas, 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afirmando que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ésta ciudad se hallaba en su correspondiente gobernación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. En medio de este conflicto, Almagro decide buscar riquezas y fama en Chile.</a:t>
            </a:r>
          </a:p>
          <a:p>
            <a:pPr marL="68580" indent="0" algn="just" fontAlgn="base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Fracaso de Diego de Almagro en la expedición a </a:t>
            </a: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Chile: 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a su regreso, humillado por la fallida conquista,  vuelve a reclamar el Cuzco</a:t>
            </a: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La prisión de los hermanos de Pizarro (Hernando y Gonzalo Pizarro</a:t>
            </a: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) por Almagro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. Al fugarse ambos, la lucha entre </a:t>
            </a:r>
            <a:r>
              <a:rPr lang="es-C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pizarristas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almagristas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es mas brutal. Almagro termina ajusticiado en 1538. Su hijo, </a:t>
            </a: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Diego de Almagro el Mozo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, continua el  combate </a:t>
            </a: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y asesina a Pizarro en 1541.</a:t>
            </a: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41120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34493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Expedición de Diego de Almagro a Chile.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88840"/>
            <a:ext cx="7272924" cy="3843789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es-CL" sz="1600" b="1" i="1" dirty="0" smtClean="0"/>
              <a:t>Salida del Cuzco: 1535, llega al Valle central en 1536; de regreso al Cuzco en 1537.</a:t>
            </a:r>
          </a:p>
          <a:p>
            <a:pPr marL="68580" indent="0" algn="just">
              <a:buNone/>
            </a:pPr>
            <a:endParaRPr lang="es-CL" sz="1600" b="1" dirty="0" smtClean="0"/>
          </a:p>
          <a:p>
            <a:pPr algn="just"/>
            <a:r>
              <a:rPr lang="es-CL" sz="1600" b="1" dirty="0" smtClean="0"/>
              <a:t>Motivaciones: </a:t>
            </a:r>
            <a:r>
              <a:rPr lang="es-CL" sz="1600" dirty="0" smtClean="0"/>
              <a:t>Fama, riquezas, superar el poder de Pizarro.</a:t>
            </a:r>
          </a:p>
          <a:p>
            <a:pPr algn="just"/>
            <a:r>
              <a:rPr lang="es-CL" sz="1600" b="1" dirty="0" smtClean="0"/>
              <a:t>Hueste</a:t>
            </a:r>
            <a:r>
              <a:rPr lang="es-CL" sz="1600" dirty="0" smtClean="0"/>
              <a:t>: 500 españoles, representantes de autoridades incas (para comunicarse con los indígenas a conquistar) un sacerdote y cerca de 10.000 </a:t>
            </a:r>
            <a:r>
              <a:rPr lang="es-CL" sz="1600" b="1" dirty="0" smtClean="0"/>
              <a:t>yanaconas</a:t>
            </a:r>
            <a:r>
              <a:rPr lang="es-CL" sz="1600" dirty="0" smtClean="0"/>
              <a:t> (indios esclavizados o que estaban al servicio de los españoles.)</a:t>
            </a:r>
          </a:p>
          <a:p>
            <a:pPr algn="just"/>
            <a:r>
              <a:rPr lang="es-CL" sz="1600" b="1" dirty="0" smtClean="0"/>
              <a:t>Ruta desde el Cuzco: </a:t>
            </a:r>
            <a:r>
              <a:rPr lang="es-CL" sz="1600" dirty="0" smtClean="0"/>
              <a:t>por el altiplano andino hasta el valle de Copiapó, desde donde envió a un grupo de españoles que avanzaran hasta la actual región de Valparaíso. </a:t>
            </a:r>
          </a:p>
          <a:p>
            <a:pPr algn="just"/>
            <a:r>
              <a:rPr lang="es-CL" sz="1600" b="1" i="1" dirty="0" smtClean="0"/>
              <a:t>Resultado: </a:t>
            </a:r>
            <a:r>
              <a:rPr lang="es-CL" sz="1600" i="1" dirty="0" smtClean="0"/>
              <a:t>la pérdida de casi toda su hueste por el hambre, el frio,  los ataques de los indígenas de la zona y la fuga de cientos de yanaconas. No encontró nada de las riquezas esperadas.</a:t>
            </a:r>
          </a:p>
          <a:p>
            <a:pPr algn="just"/>
            <a:r>
              <a:rPr lang="es-CL" sz="1600" b="1" i="1" dirty="0" smtClean="0"/>
              <a:t>Ruta de regreso al Cuzco</a:t>
            </a:r>
            <a:r>
              <a:rPr lang="es-CL" sz="1600" i="1" dirty="0" smtClean="0"/>
              <a:t>: directamente por el desierto. Pérdida de mas miembros de la hueste. </a:t>
            </a:r>
          </a:p>
          <a:p>
            <a:pPr algn="just"/>
            <a:endParaRPr lang="es-CL" sz="1600" i="1" dirty="0" smtClean="0"/>
          </a:p>
          <a:p>
            <a:pPr marL="68580" indent="0" algn="ctr">
              <a:buNone/>
            </a:pPr>
            <a:r>
              <a:rPr lang="es-CL" sz="1600" b="1" i="1" dirty="0" smtClean="0"/>
              <a:t>En el Cuzco, debió asumir  el fracaso de su expedición y reclamar nuevamente </a:t>
            </a:r>
            <a:r>
              <a:rPr lang="es-CL" sz="1600" b="1" i="1" dirty="0"/>
              <a:t> </a:t>
            </a:r>
            <a:r>
              <a:rPr lang="es-CL" sz="1600" b="1" i="1" dirty="0" smtClean="0"/>
              <a:t>la Gobernación de esta ciudad, lo que le significó su ajusticiamiento en 1538. </a:t>
            </a:r>
            <a:endParaRPr lang="es-CL" b="1" i="1" dirty="0" smtClean="0"/>
          </a:p>
          <a:p>
            <a:pPr algn="just"/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xmlns="" val="14031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34493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Expedición de Pedro de Valdivia a Chile.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844824"/>
            <a:ext cx="7704856" cy="4464496"/>
          </a:xfrm>
        </p:spPr>
        <p:txBody>
          <a:bodyPr>
            <a:normAutofit/>
          </a:bodyPr>
          <a:lstStyle/>
          <a:p>
            <a:pPr marL="68580" lvl="0" indent="0" algn="ctr">
              <a:buClr>
                <a:srgbClr val="94C600"/>
              </a:buClr>
              <a:buNone/>
            </a:pPr>
            <a:r>
              <a:rPr lang="es-CL" sz="1400" b="1" i="1" dirty="0">
                <a:solidFill>
                  <a:srgbClr val="3E3D2D"/>
                </a:solidFill>
              </a:rPr>
              <a:t>Salida del Cuzco: </a:t>
            </a:r>
            <a:r>
              <a:rPr lang="es-CL" sz="1400" b="1" i="1" dirty="0" smtClean="0">
                <a:solidFill>
                  <a:srgbClr val="3E3D2D"/>
                </a:solidFill>
              </a:rPr>
              <a:t> enero de 1540, </a:t>
            </a:r>
            <a:r>
              <a:rPr lang="es-CL" sz="1400" b="1" i="1" dirty="0">
                <a:solidFill>
                  <a:srgbClr val="3E3D2D"/>
                </a:solidFill>
              </a:rPr>
              <a:t>llega al Valle </a:t>
            </a:r>
            <a:r>
              <a:rPr lang="es-CL" sz="1400" b="1" i="1" dirty="0" smtClean="0">
                <a:solidFill>
                  <a:srgbClr val="3E3D2D"/>
                </a:solidFill>
              </a:rPr>
              <a:t>del Mapocho (actual </a:t>
            </a:r>
            <a:r>
              <a:rPr lang="es-CL" sz="1400" b="1" i="1" dirty="0">
                <a:solidFill>
                  <a:srgbClr val="3E3D2D"/>
                </a:solidFill>
              </a:rPr>
              <a:t>S</a:t>
            </a:r>
            <a:r>
              <a:rPr lang="es-CL" sz="1400" b="1" i="1" dirty="0" smtClean="0">
                <a:solidFill>
                  <a:srgbClr val="3E3D2D"/>
                </a:solidFill>
              </a:rPr>
              <a:t>antiago) en noviembre de 1540; Funda Santiago el 12 de febrero de 1541.</a:t>
            </a:r>
            <a:endParaRPr lang="es-CL" sz="1400" b="1" i="1" dirty="0">
              <a:solidFill>
                <a:srgbClr val="3E3D2D"/>
              </a:solidFill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endParaRPr lang="es-CL" sz="1400" b="1" dirty="0">
              <a:solidFill>
                <a:srgbClr val="3E3D2D"/>
              </a:solidFill>
            </a:endParaRPr>
          </a:p>
          <a:p>
            <a:pPr lvl="0" algn="just">
              <a:buClr>
                <a:srgbClr val="94C600"/>
              </a:buClr>
            </a:pPr>
            <a:r>
              <a:rPr lang="es-CL" sz="1400" b="1" dirty="0">
                <a:solidFill>
                  <a:srgbClr val="3E3D2D"/>
                </a:solidFill>
              </a:rPr>
              <a:t>Motivaciones: </a:t>
            </a:r>
            <a:r>
              <a:rPr lang="es-CL" sz="1400" dirty="0">
                <a:solidFill>
                  <a:srgbClr val="3E3D2D"/>
                </a:solidFill>
              </a:rPr>
              <a:t>Fama, </a:t>
            </a:r>
            <a:r>
              <a:rPr lang="es-CL" sz="1400" dirty="0" smtClean="0">
                <a:solidFill>
                  <a:srgbClr val="3E3D2D"/>
                </a:solidFill>
              </a:rPr>
              <a:t>riquezas. Concretamente, fundar ciudades con sus respectivos cabildos y llegar hasta el actual extremo sur para instalar puntos de comercio directo con España, haciendo de Chile una colonia agrícola y minera.</a:t>
            </a:r>
            <a:endParaRPr lang="es-CL" sz="1400" dirty="0">
              <a:solidFill>
                <a:srgbClr val="3E3D2D"/>
              </a:solidFill>
            </a:endParaRPr>
          </a:p>
          <a:p>
            <a:pPr lvl="0" algn="just">
              <a:buClr>
                <a:srgbClr val="94C600"/>
              </a:buClr>
            </a:pPr>
            <a:r>
              <a:rPr lang="es-CL" sz="1400" b="1" dirty="0">
                <a:solidFill>
                  <a:srgbClr val="3E3D2D"/>
                </a:solidFill>
              </a:rPr>
              <a:t>Hueste</a:t>
            </a:r>
            <a:r>
              <a:rPr lang="es-CL" sz="1400" dirty="0">
                <a:solidFill>
                  <a:srgbClr val="3E3D2D"/>
                </a:solidFill>
              </a:rPr>
              <a:t>: </a:t>
            </a:r>
            <a:r>
              <a:rPr lang="es-CL" sz="1400" dirty="0" smtClean="0">
                <a:solidFill>
                  <a:srgbClr val="3E3D2D"/>
                </a:solidFill>
              </a:rPr>
              <a:t>inicialmente 10 españoles y algunas decenas de yanaconas. Se sumaron durante el trayecto  mas aventureros e indios, formando una hueste de 150 hombres en total.</a:t>
            </a:r>
          </a:p>
          <a:p>
            <a:pPr algn="just">
              <a:buClr>
                <a:srgbClr val="94C600"/>
              </a:buClr>
            </a:pPr>
            <a:r>
              <a:rPr lang="es-CL" sz="1400" b="1" dirty="0" smtClean="0">
                <a:solidFill>
                  <a:srgbClr val="3E3D2D"/>
                </a:solidFill>
              </a:rPr>
              <a:t>Ruta </a:t>
            </a:r>
            <a:r>
              <a:rPr lang="es-CL" sz="1400" b="1" dirty="0">
                <a:solidFill>
                  <a:srgbClr val="3E3D2D"/>
                </a:solidFill>
              </a:rPr>
              <a:t>desde el Cuzco: </a:t>
            </a:r>
            <a:r>
              <a:rPr lang="es-CL" sz="1400" dirty="0">
                <a:solidFill>
                  <a:srgbClr val="3E3D2D"/>
                </a:solidFill>
              </a:rPr>
              <a:t>por el </a:t>
            </a:r>
            <a:r>
              <a:rPr lang="es-CL" sz="1400" dirty="0" smtClean="0">
                <a:solidFill>
                  <a:srgbClr val="3E3D2D"/>
                </a:solidFill>
              </a:rPr>
              <a:t>desierto y la costa, hasta llegar </a:t>
            </a:r>
            <a:r>
              <a:rPr lang="es-CL" sz="1400" b="1" dirty="0" smtClean="0">
                <a:solidFill>
                  <a:srgbClr val="3E3D2D"/>
                </a:solidFill>
              </a:rPr>
              <a:t>al Valle del Mapocho.</a:t>
            </a:r>
            <a:r>
              <a:rPr lang="es-CL" sz="1400" dirty="0" smtClean="0">
                <a:solidFill>
                  <a:srgbClr val="3E3D2D"/>
                </a:solidFill>
              </a:rPr>
              <a:t> </a:t>
            </a:r>
            <a:r>
              <a:rPr lang="es-CL" sz="1400" b="1" i="1" dirty="0" smtClean="0">
                <a:solidFill>
                  <a:srgbClr val="3E3D2D"/>
                </a:solidFill>
              </a:rPr>
              <a:t>Resultado</a:t>
            </a:r>
            <a:r>
              <a:rPr lang="es-CL" sz="1400" b="1" i="1" dirty="0">
                <a:solidFill>
                  <a:srgbClr val="3E3D2D"/>
                </a:solidFill>
              </a:rPr>
              <a:t>: </a:t>
            </a:r>
            <a:r>
              <a:rPr lang="es-CL" sz="1400" i="1" dirty="0" smtClean="0">
                <a:solidFill>
                  <a:srgbClr val="3E3D2D"/>
                </a:solidFill>
              </a:rPr>
              <a:t>numerosos motines por el liderazgo y enfrentamientos con los indígenas.</a:t>
            </a:r>
            <a:r>
              <a:rPr lang="es-CL" sz="1400" b="1" i="1" dirty="0" smtClean="0">
                <a:solidFill>
                  <a:srgbClr val="3E3D2D"/>
                </a:solidFill>
              </a:rPr>
              <a:t> En 1541, cerca del rio Mapocho y </a:t>
            </a:r>
            <a:r>
              <a:rPr lang="es-CL" sz="1400" dirty="0" smtClean="0">
                <a:solidFill>
                  <a:srgbClr val="3E3D2D"/>
                </a:solidFill>
              </a:rPr>
              <a:t>a </a:t>
            </a:r>
            <a:r>
              <a:rPr lang="es-CL" sz="1400" dirty="0">
                <a:solidFill>
                  <a:srgbClr val="3E3D2D"/>
                </a:solidFill>
              </a:rPr>
              <a:t>los pies del </a:t>
            </a:r>
            <a:r>
              <a:rPr lang="es-CL" sz="1400" b="1" dirty="0">
                <a:solidFill>
                  <a:srgbClr val="3E3D2D"/>
                </a:solidFill>
              </a:rPr>
              <a:t>Cerro Huelen </a:t>
            </a:r>
            <a:r>
              <a:rPr lang="es-CL" sz="1400" dirty="0">
                <a:solidFill>
                  <a:srgbClr val="3E3D2D"/>
                </a:solidFill>
              </a:rPr>
              <a:t>(actual Santa Lucia) </a:t>
            </a:r>
            <a:r>
              <a:rPr lang="es-CL" sz="1400" b="1" dirty="0">
                <a:solidFill>
                  <a:srgbClr val="3E3D2D"/>
                </a:solidFill>
              </a:rPr>
              <a:t>funda Santiago de la Nueva Extremadura el 12 de febrero de 1541</a:t>
            </a:r>
            <a:r>
              <a:rPr lang="es-CL" sz="1400" b="1" dirty="0" smtClean="0">
                <a:solidFill>
                  <a:srgbClr val="3E3D2D"/>
                </a:solidFill>
              </a:rPr>
              <a:t>. </a:t>
            </a:r>
            <a:endParaRPr lang="es-CL" sz="1400" i="1" dirty="0">
              <a:solidFill>
                <a:srgbClr val="3E3D2D"/>
              </a:solidFill>
            </a:endParaRPr>
          </a:p>
          <a:p>
            <a:pPr marL="68580" lvl="0" indent="0" algn="ctr">
              <a:buClr>
                <a:srgbClr val="94C600"/>
              </a:buClr>
              <a:buNone/>
            </a:pPr>
            <a:endParaRPr lang="es-CL" sz="1400" b="1" i="1" dirty="0" smtClean="0">
              <a:solidFill>
                <a:srgbClr val="3E3D2D"/>
              </a:solidFill>
            </a:endParaRPr>
          </a:p>
          <a:p>
            <a:pPr marL="68580" lvl="0" indent="0" algn="ctr">
              <a:buClr>
                <a:srgbClr val="94C600"/>
              </a:buClr>
              <a:buNone/>
            </a:pPr>
            <a:r>
              <a:rPr lang="es-CL" sz="1400" b="1" i="1" dirty="0" smtClean="0">
                <a:solidFill>
                  <a:srgbClr val="3E3D2D"/>
                </a:solidFill>
              </a:rPr>
              <a:t>Desde la fundación de Santiago, los indígenas </a:t>
            </a:r>
            <a:r>
              <a:rPr lang="es-CL" sz="1400" b="1" i="1" dirty="0" err="1" smtClean="0">
                <a:solidFill>
                  <a:srgbClr val="3E3D2D"/>
                </a:solidFill>
              </a:rPr>
              <a:t>picunches</a:t>
            </a:r>
            <a:r>
              <a:rPr lang="es-CL" sz="1400" b="1" i="1" dirty="0" smtClean="0">
                <a:solidFill>
                  <a:srgbClr val="3E3D2D"/>
                </a:solidFill>
              </a:rPr>
              <a:t> de la zona se resistieron ferozmente, quemando la ciudad y asesinando a los españoles en varias oportunidades.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7533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216024"/>
          </a:xfrm>
        </p:spPr>
        <p:txBody>
          <a:bodyPr>
            <a:normAutofit fontScale="90000"/>
          </a:bodyPr>
          <a:lstStyle/>
          <a:p>
            <a:endParaRPr lang="es-C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9"/>
            <a:ext cx="7992888" cy="576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652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Reflexiona: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b="1" dirty="0" smtClean="0"/>
              <a:t>¿Podrías establecer al menos  3 diferencias fundamentales entre </a:t>
            </a:r>
            <a:r>
              <a:rPr lang="es-CL" b="1" dirty="0" smtClean="0"/>
              <a:t>las  expediciones de Almagro </a:t>
            </a:r>
            <a:r>
              <a:rPr lang="es-CL" b="1" dirty="0" smtClean="0"/>
              <a:t>y </a:t>
            </a:r>
            <a:r>
              <a:rPr lang="es-CL" b="1" dirty="0" smtClean="0"/>
              <a:t>Valdivia</a:t>
            </a:r>
            <a:r>
              <a:rPr lang="es-CL" b="1" dirty="0" smtClean="0"/>
              <a:t>?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xmlns="" val="23580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275</TotalTime>
  <Words>623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Conquista de Chile.</vt:lpstr>
      <vt:lpstr>  Cronología de la conquista del Imperio Inca</vt:lpstr>
      <vt:lpstr>Manco Inca y Tupac Amaru</vt:lpstr>
      <vt:lpstr>Rivalidad entre Francisco Pizarro y Diego de Almagro</vt:lpstr>
      <vt:lpstr>Expedición de Diego de Almagro a Chile.</vt:lpstr>
      <vt:lpstr>Expedición de Pedro de Valdivia a Chile.</vt:lpstr>
      <vt:lpstr>Diapositiva 7</vt:lpstr>
      <vt:lpstr>Reflexiona: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Conquista de Chile.</dc:title>
  <dc:creator>Marcela</dc:creator>
  <cp:lastModifiedBy>3PC32</cp:lastModifiedBy>
  <cp:revision>24</cp:revision>
  <dcterms:created xsi:type="dcterms:W3CDTF">2016-08-01T01:11:42Z</dcterms:created>
  <dcterms:modified xsi:type="dcterms:W3CDTF">2016-08-10T20:36:59Z</dcterms:modified>
</cp:coreProperties>
</file>